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5"/>
  </p:notesMasterIdLst>
  <p:handoutMasterIdLst>
    <p:handoutMasterId r:id="rId16"/>
  </p:handoutMasterIdLst>
  <p:sldIdLst>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7D7"/>
    <a:srgbClr val="0066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3725" autoAdjust="0"/>
  </p:normalViewPr>
  <p:slideViewPr>
    <p:cSldViewPr snapToGrid="0">
      <p:cViewPr varScale="1">
        <p:scale>
          <a:sx n="86" d="100"/>
          <a:sy n="86" d="100"/>
        </p:scale>
        <p:origin x="792" y="6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3/19/2021</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ypi.org/project/whats-app-bot/" TargetMode="External"/><Relationship Id="rId7" Type="http://schemas.openxmlformats.org/officeDocument/2006/relationships/image" Target="../media/image8.gif"/><Relationship Id="rId2" Type="http://schemas.openxmlformats.org/officeDocument/2006/relationships/hyperlink" Target="https://www.pdfdrive.com/automate-the-boring-stuff-with-python-automate-the-boring-stuff-with-python-e26956384.html" TargetMode="External"/><Relationship Id="rId1" Type="http://schemas.openxmlformats.org/officeDocument/2006/relationships/slideLayout" Target="../slideLayouts/slideLayout6.xml"/><Relationship Id="rId6" Type="http://schemas.openxmlformats.org/officeDocument/2006/relationships/hyperlink" Target="https://github.com/vinta/awesome-python" TargetMode="External"/><Relationship Id="rId5" Type="http://schemas.openxmlformats.org/officeDocument/2006/relationships/hyperlink" Target="https://github.com/christian-bromann/awesome-selenium" TargetMode="External"/><Relationship Id="rId4" Type="http://schemas.openxmlformats.org/officeDocument/2006/relationships/hyperlink" Target="https://github.com/lorien/awesome-web-scrap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chromedriver.storage.googleapis.com/index.html?path=2.25/"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0"/>
            <a:ext cx="3630334" cy="2517149"/>
          </a:xfrm>
        </p:spPr>
        <p:txBody>
          <a:bodyPr anchor="b" anchorCtr="0">
            <a:normAutofit fontScale="90000"/>
          </a:bodyPr>
          <a:lstStyle/>
          <a:p>
            <a:r>
              <a:rPr lang="en-US" dirty="0"/>
              <a:t>Web Scraping &amp; Automation using Python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endParaRPr lang="en-US" dirty="0"/>
          </a:p>
          <a:p>
            <a:r>
              <a:rPr lang="en-US" dirty="0"/>
              <a:t>Aziz Bohra</a:t>
            </a:r>
          </a:p>
          <a:p>
            <a:r>
              <a:rPr lang="en-US" dirty="0"/>
              <a:t>Vaibhav Lakhani</a:t>
            </a:r>
          </a:p>
          <a:p>
            <a:endParaRPr lang="en-US" dirty="0"/>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6C16D-DBC5-4DBB-8C5C-8400EA18A8E7}"/>
              </a:ext>
            </a:extLst>
          </p:cNvPr>
          <p:cNvSpPr>
            <a:spLocks noGrp="1"/>
          </p:cNvSpPr>
          <p:nvPr>
            <p:ph type="title"/>
          </p:nvPr>
        </p:nvSpPr>
        <p:spPr/>
        <p:txBody>
          <a:bodyPr/>
          <a:lstStyle/>
          <a:p>
            <a:r>
              <a:rPr lang="en-US" dirty="0"/>
              <a:t>Giveaways:</a:t>
            </a:r>
            <a:endParaRPr lang="en-IN" dirty="0"/>
          </a:p>
        </p:txBody>
      </p:sp>
      <p:sp>
        <p:nvSpPr>
          <p:cNvPr id="3" name="Content Placeholder 2">
            <a:extLst>
              <a:ext uri="{FF2B5EF4-FFF2-40B4-BE49-F238E27FC236}">
                <a16:creationId xmlns:a16="http://schemas.microsoft.com/office/drawing/2014/main" id="{927A9FA5-8814-4FE0-A103-4612DD1D0C50}"/>
              </a:ext>
            </a:extLst>
          </p:cNvPr>
          <p:cNvSpPr>
            <a:spLocks noGrp="1"/>
          </p:cNvSpPr>
          <p:nvPr>
            <p:ph idx="1"/>
          </p:nvPr>
        </p:nvSpPr>
        <p:spPr/>
        <p:txBody>
          <a:bodyPr/>
          <a:lstStyle/>
          <a:p>
            <a:r>
              <a:rPr lang="en-US" dirty="0"/>
              <a:t>Automating the Boring Stuff with Python:  </a:t>
            </a:r>
            <a:r>
              <a:rPr lang="en-US" dirty="0">
                <a:hlinkClick r:id="rId2"/>
              </a:rPr>
              <a:t>https://www.pdfdrive.com/automate-the-boring-stuff-with-python-automate-the-boring-stuff-with-python-e26956384.html</a:t>
            </a:r>
            <a:endParaRPr lang="en-US" dirty="0"/>
          </a:p>
          <a:p>
            <a:r>
              <a:rPr lang="en-US" dirty="0"/>
              <a:t>Fully Functionable WhatsApp Bot: </a:t>
            </a:r>
            <a:r>
              <a:rPr lang="en-US" dirty="0">
                <a:hlinkClick r:id="rId3"/>
              </a:rPr>
              <a:t>https://pypi.org/project/whats-app-bot/</a:t>
            </a:r>
            <a:endParaRPr lang="en-US" dirty="0"/>
          </a:p>
          <a:p>
            <a:r>
              <a:rPr lang="en-US" dirty="0"/>
              <a:t>Web Scraping Resources: </a:t>
            </a:r>
            <a:r>
              <a:rPr lang="en-US" dirty="0">
                <a:hlinkClick r:id="rId4"/>
              </a:rPr>
              <a:t>https://github.com/lorien/awesome-web-scraping</a:t>
            </a:r>
            <a:endParaRPr lang="en-US" dirty="0"/>
          </a:p>
          <a:p>
            <a:r>
              <a:rPr lang="en-US" dirty="0"/>
              <a:t>Awesome Selenium :  </a:t>
            </a:r>
            <a:r>
              <a:rPr lang="en-US" dirty="0">
                <a:hlinkClick r:id="rId5"/>
              </a:rPr>
              <a:t>https://github.com/christian-bromann/awesome-selenium</a:t>
            </a:r>
            <a:endParaRPr lang="en-US" dirty="0"/>
          </a:p>
          <a:p>
            <a:r>
              <a:rPr lang="en-US" dirty="0"/>
              <a:t>Awesome Python : </a:t>
            </a:r>
            <a:r>
              <a:rPr lang="en-US" dirty="0">
                <a:solidFill>
                  <a:srgbClr val="0066FF"/>
                </a:solidFill>
                <a:hlinkClick r:id="rId6">
                  <a:extLst>
                    <a:ext uri="{A12FA001-AC4F-418D-AE19-62706E023703}">
                      <ahyp:hlinkClr xmlns:ahyp="http://schemas.microsoft.com/office/drawing/2018/hyperlinkcolor" val="tx"/>
                    </a:ext>
                  </a:extLst>
                </a:hlinkClick>
              </a:rPr>
              <a:t>https://github.com/vinta/</a:t>
            </a:r>
            <a:r>
              <a:rPr lang="en-US" dirty="0">
                <a:solidFill>
                  <a:srgbClr val="0557D7"/>
                </a:solidFill>
                <a:hlinkClick r:id="rId6">
                  <a:extLst>
                    <a:ext uri="{A12FA001-AC4F-418D-AE19-62706E023703}">
                      <ahyp:hlinkClr xmlns:ahyp="http://schemas.microsoft.com/office/drawing/2018/hyperlinkcolor" val="tx"/>
                    </a:ext>
                  </a:extLst>
                </a:hlinkClick>
              </a:rPr>
              <a:t>awesome-python</a:t>
            </a:r>
            <a:endParaRPr lang="en-US" dirty="0">
              <a:solidFill>
                <a:srgbClr val="0557D7"/>
              </a:solidFill>
            </a:endParaRPr>
          </a:p>
          <a:p>
            <a:endParaRPr lang="en-IN" dirty="0">
              <a:solidFill>
                <a:srgbClr val="0066FF"/>
              </a:solidFill>
            </a:endParaRPr>
          </a:p>
        </p:txBody>
      </p:sp>
      <p:pic>
        <p:nvPicPr>
          <p:cNvPr id="7170" name="Picture 2" descr="fitness giveaway GIF by Derrimut 24:7 Gym">
            <a:extLst>
              <a:ext uri="{FF2B5EF4-FFF2-40B4-BE49-F238E27FC236}">
                <a16:creationId xmlns:a16="http://schemas.microsoft.com/office/drawing/2014/main" id="{515D175B-A20A-4936-B0A6-42654CB49BB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715131" y="4381131"/>
            <a:ext cx="2476869" cy="2476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6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5847E43-3529-4190-8F10-669A54E9FCBD}"/>
              </a:ext>
            </a:extLst>
          </p:cNvPr>
          <p:cNvSpPr>
            <a:spLocks noGrp="1"/>
          </p:cNvSpPr>
          <p:nvPr>
            <p:ph type="title"/>
          </p:nvPr>
        </p:nvSpPr>
        <p:spPr/>
        <p:txBody>
          <a:bodyPr/>
          <a:lstStyle/>
          <a:p>
            <a:r>
              <a:rPr lang="en-US" dirty="0"/>
              <a:t>What is Web Scraping?</a:t>
            </a:r>
            <a:endParaRPr lang="en-IN" dirty="0"/>
          </a:p>
        </p:txBody>
      </p:sp>
      <p:sp>
        <p:nvSpPr>
          <p:cNvPr id="11" name="Content Placeholder 10">
            <a:extLst>
              <a:ext uri="{FF2B5EF4-FFF2-40B4-BE49-F238E27FC236}">
                <a16:creationId xmlns:a16="http://schemas.microsoft.com/office/drawing/2014/main" id="{E7FBE112-9DC5-4CEC-B678-E91E5602936B}"/>
              </a:ext>
            </a:extLst>
          </p:cNvPr>
          <p:cNvSpPr>
            <a:spLocks noGrp="1"/>
          </p:cNvSpPr>
          <p:nvPr>
            <p:ph idx="1"/>
          </p:nvPr>
        </p:nvSpPr>
        <p:spPr/>
        <p:txBody>
          <a:bodyPr/>
          <a:lstStyle/>
          <a:p>
            <a:r>
              <a:rPr lang="en-US" b="1" i="0" dirty="0">
                <a:solidFill>
                  <a:schemeClr val="tx1"/>
                </a:solidFill>
                <a:effectLst/>
                <a:latin typeface="arial" panose="020B0604020202020204" pitchFamily="34" charset="0"/>
              </a:rPr>
              <a:t>Web scraping</a:t>
            </a:r>
            <a:r>
              <a:rPr lang="en-US" b="0" i="0" dirty="0">
                <a:solidFill>
                  <a:schemeClr val="tx1"/>
                </a:solidFill>
                <a:effectLst/>
                <a:latin typeface="arial" panose="020B0604020202020204" pitchFamily="34" charset="0"/>
              </a:rPr>
              <a:t> is the process of using bots to extract content and data from a </a:t>
            </a:r>
            <a:r>
              <a:rPr lang="en-US" b="1" i="0" dirty="0">
                <a:solidFill>
                  <a:schemeClr val="tx1"/>
                </a:solidFill>
                <a:effectLst/>
                <a:latin typeface="arial" panose="020B0604020202020204" pitchFamily="34" charset="0"/>
              </a:rPr>
              <a:t>website.</a:t>
            </a:r>
          </a:p>
          <a:p>
            <a:pPr marL="0" indent="0">
              <a:buNone/>
            </a:pPr>
            <a:endParaRPr lang="en-IN" dirty="0">
              <a:solidFill>
                <a:schemeClr val="tx1"/>
              </a:solidFill>
            </a:endParaRPr>
          </a:p>
        </p:txBody>
      </p:sp>
      <p:pic>
        <p:nvPicPr>
          <p:cNvPr id="1026" name="Picture 2" descr="Life cycle of Machine Learning - Javatpoint">
            <a:extLst>
              <a:ext uri="{FF2B5EF4-FFF2-40B4-BE49-F238E27FC236}">
                <a16:creationId xmlns:a16="http://schemas.microsoft.com/office/drawing/2014/main" id="{5D12343E-D150-49A5-A3D9-74FB1FE66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3454" y="2777111"/>
            <a:ext cx="4185092" cy="3395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043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7D08-5F05-45E6-8CFE-C1A5B924C2CD}"/>
              </a:ext>
            </a:extLst>
          </p:cNvPr>
          <p:cNvSpPr>
            <a:spLocks noGrp="1"/>
          </p:cNvSpPr>
          <p:nvPr>
            <p:ph type="title"/>
          </p:nvPr>
        </p:nvSpPr>
        <p:spPr/>
        <p:txBody>
          <a:bodyPr/>
          <a:lstStyle/>
          <a:p>
            <a:r>
              <a:rPr lang="en-US" dirty="0"/>
              <a:t>Where can we Scrape Data from?</a:t>
            </a:r>
            <a:endParaRPr lang="en-IN" dirty="0"/>
          </a:p>
        </p:txBody>
      </p:sp>
      <p:pic>
        <p:nvPicPr>
          <p:cNvPr id="2050" name="Picture 2" descr="Essential Legal Issues Associated With Web Scraping">
            <a:extLst>
              <a:ext uri="{FF2B5EF4-FFF2-40B4-BE49-F238E27FC236}">
                <a16:creationId xmlns:a16="http://schemas.microsoft.com/office/drawing/2014/main" id="{C1F15A64-74D2-4ECD-802C-0FAA45BCDF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4793" y="1881275"/>
            <a:ext cx="5922413" cy="397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680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CF05D-9996-489E-8BEE-BF1B3D12B36C}"/>
              </a:ext>
            </a:extLst>
          </p:cNvPr>
          <p:cNvSpPr>
            <a:spLocks noGrp="1"/>
          </p:cNvSpPr>
          <p:nvPr>
            <p:ph type="title"/>
          </p:nvPr>
        </p:nvSpPr>
        <p:spPr/>
        <p:txBody>
          <a:bodyPr/>
          <a:lstStyle/>
          <a:p>
            <a:r>
              <a:rPr lang="en-US" dirty="0"/>
              <a:t>Steps involved in web scraping:</a:t>
            </a:r>
            <a:endParaRPr lang="en-IN" dirty="0"/>
          </a:p>
        </p:txBody>
      </p:sp>
      <p:sp>
        <p:nvSpPr>
          <p:cNvPr id="3" name="Content Placeholder 2">
            <a:extLst>
              <a:ext uri="{FF2B5EF4-FFF2-40B4-BE49-F238E27FC236}">
                <a16:creationId xmlns:a16="http://schemas.microsoft.com/office/drawing/2014/main" id="{D6D21FCD-66C6-4935-8632-1CB9EF2C28A8}"/>
              </a:ext>
            </a:extLst>
          </p:cNvPr>
          <p:cNvSpPr>
            <a:spLocks noGrp="1"/>
          </p:cNvSpPr>
          <p:nvPr>
            <p:ph idx="1"/>
          </p:nvPr>
        </p:nvSpPr>
        <p:spPr/>
        <p:txBody>
          <a:bodyPr/>
          <a:lstStyle/>
          <a:p>
            <a:pPr algn="l" fontAlgn="base">
              <a:buFont typeface="+mj-lt"/>
              <a:buAutoNum type="arabicPeriod"/>
            </a:pPr>
            <a:r>
              <a:rPr lang="en-US" b="0" i="0" dirty="0">
                <a:solidFill>
                  <a:schemeClr val="tx1"/>
                </a:solidFill>
                <a:effectLst/>
                <a:latin typeface="urw-din"/>
              </a:rPr>
              <a:t>Send an HTTP request to the URL of the webpage you want to access. The server responds to the request by returning the HTML content of the webpage. </a:t>
            </a:r>
          </a:p>
          <a:p>
            <a:pPr algn="l" fontAlgn="base">
              <a:buFont typeface="+mj-lt"/>
              <a:buAutoNum type="arabicPeriod"/>
            </a:pPr>
            <a:r>
              <a:rPr lang="en-US" b="0" i="0" dirty="0">
                <a:solidFill>
                  <a:schemeClr val="tx1"/>
                </a:solidFill>
                <a:effectLst/>
                <a:latin typeface="urw-din"/>
              </a:rPr>
              <a:t>Once we have accessed the HTML content, we are left with the task of parsing the data. Since most of the HTML data is nested, we cannot extract data simply through string processing. We need a parser which can create a nested/tree structure of the HTML data.</a:t>
            </a:r>
          </a:p>
          <a:p>
            <a:pPr algn="l" fontAlgn="base">
              <a:buFont typeface="+mj-lt"/>
              <a:buAutoNum type="arabicPeriod"/>
            </a:pPr>
            <a:r>
              <a:rPr lang="en-US" b="0" i="0" dirty="0">
                <a:solidFill>
                  <a:schemeClr val="tx1"/>
                </a:solidFill>
                <a:effectLst/>
                <a:latin typeface="urw-din"/>
              </a:rPr>
              <a:t>Now, all we need to do is navigating and searching the parse tree that we created, i.e. tree traversal. </a:t>
            </a:r>
            <a:endParaRPr lang="en-IN" dirty="0"/>
          </a:p>
        </p:txBody>
      </p:sp>
    </p:spTree>
    <p:extLst>
      <p:ext uri="{BB962C8B-B14F-4D97-AF65-F5344CB8AC3E}">
        <p14:creationId xmlns:p14="http://schemas.microsoft.com/office/powerpoint/2010/main" val="924610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2A85-E961-4FCF-9718-0897C9315F9C}"/>
              </a:ext>
            </a:extLst>
          </p:cNvPr>
          <p:cNvSpPr>
            <a:spLocks noGrp="1"/>
          </p:cNvSpPr>
          <p:nvPr>
            <p:ph type="title"/>
          </p:nvPr>
        </p:nvSpPr>
        <p:spPr/>
        <p:txBody>
          <a:bodyPr/>
          <a:lstStyle/>
          <a:p>
            <a:r>
              <a:rPr lang="en-US" dirty="0"/>
              <a:t>Tools you need:</a:t>
            </a:r>
            <a:endParaRPr lang="en-IN" dirty="0"/>
          </a:p>
        </p:txBody>
      </p:sp>
      <p:sp>
        <p:nvSpPr>
          <p:cNvPr id="3" name="Content Placeholder 2">
            <a:extLst>
              <a:ext uri="{FF2B5EF4-FFF2-40B4-BE49-F238E27FC236}">
                <a16:creationId xmlns:a16="http://schemas.microsoft.com/office/drawing/2014/main" id="{957C6EA0-6A84-4273-B501-DEDE19530F68}"/>
              </a:ext>
            </a:extLst>
          </p:cNvPr>
          <p:cNvSpPr>
            <a:spLocks noGrp="1"/>
          </p:cNvSpPr>
          <p:nvPr>
            <p:ph idx="1"/>
          </p:nvPr>
        </p:nvSpPr>
        <p:spPr/>
        <p:txBody>
          <a:bodyPr/>
          <a:lstStyle/>
          <a:p>
            <a:r>
              <a:rPr lang="en-US" dirty="0">
                <a:solidFill>
                  <a:schemeClr val="tx1"/>
                </a:solidFill>
                <a:latin typeface="urw-din"/>
              </a:rPr>
              <a:t>For Step 1: Request Library </a:t>
            </a:r>
            <a:endParaRPr lang="en-IN" dirty="0">
              <a:solidFill>
                <a:schemeClr val="tx1"/>
              </a:solidFill>
              <a:latin typeface="urw-din"/>
            </a:endParaRPr>
          </a:p>
          <a:p>
            <a:r>
              <a:rPr lang="en-IN" dirty="0">
                <a:solidFill>
                  <a:schemeClr val="tx1"/>
                </a:solidFill>
                <a:latin typeface="urw-din"/>
              </a:rPr>
              <a:t>For Step 2: html5lib library  </a:t>
            </a:r>
          </a:p>
          <a:p>
            <a:r>
              <a:rPr lang="en-IN" dirty="0">
                <a:solidFill>
                  <a:schemeClr val="tx1"/>
                </a:solidFill>
                <a:latin typeface="urw-din"/>
              </a:rPr>
              <a:t>For Step 3: </a:t>
            </a:r>
            <a:r>
              <a:rPr lang="en-IN" dirty="0" err="1">
                <a:solidFill>
                  <a:schemeClr val="tx1"/>
                </a:solidFill>
                <a:latin typeface="urw-din"/>
              </a:rPr>
              <a:t>BeautifulSoup</a:t>
            </a:r>
            <a:endParaRPr lang="en-IN" dirty="0">
              <a:solidFill>
                <a:schemeClr val="tx1"/>
              </a:solidFill>
              <a:latin typeface="urw-din"/>
            </a:endParaRPr>
          </a:p>
          <a:p>
            <a:r>
              <a:rPr lang="en-IN" dirty="0">
                <a:solidFill>
                  <a:schemeClr val="tx1"/>
                </a:solidFill>
                <a:latin typeface="urw-din"/>
              </a:rPr>
              <a:t>Installation:</a:t>
            </a:r>
          </a:p>
          <a:p>
            <a:pPr lvl="1"/>
            <a:r>
              <a:rPr lang="en-US" sz="1600" dirty="0">
                <a:solidFill>
                  <a:schemeClr val="tx1"/>
                </a:solidFill>
                <a:latin typeface="urw-din"/>
              </a:rPr>
              <a:t>pip install requests</a:t>
            </a:r>
          </a:p>
          <a:p>
            <a:pPr lvl="1"/>
            <a:r>
              <a:rPr lang="en-US" sz="1600" dirty="0">
                <a:solidFill>
                  <a:schemeClr val="tx1"/>
                </a:solidFill>
                <a:latin typeface="urw-din"/>
              </a:rPr>
              <a:t>pip install html5lib</a:t>
            </a:r>
          </a:p>
          <a:p>
            <a:pPr lvl="1"/>
            <a:r>
              <a:rPr lang="en-US" sz="1600" dirty="0">
                <a:solidFill>
                  <a:schemeClr val="tx1"/>
                </a:solidFill>
                <a:latin typeface="urw-din"/>
              </a:rPr>
              <a:t>pip install bs4</a:t>
            </a:r>
          </a:p>
        </p:txBody>
      </p:sp>
      <p:sp>
        <p:nvSpPr>
          <p:cNvPr id="6" name="Slide Number Placeholder 5">
            <a:extLst>
              <a:ext uri="{FF2B5EF4-FFF2-40B4-BE49-F238E27FC236}">
                <a16:creationId xmlns:a16="http://schemas.microsoft.com/office/drawing/2014/main" id="{892942CE-55CB-49F9-BDE9-E9E6B235F402}"/>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3075" name="Picture 3" descr="battle suit up GIF by Archer">
            <a:extLst>
              <a:ext uri="{FF2B5EF4-FFF2-40B4-BE49-F238E27FC236}">
                <a16:creationId xmlns:a16="http://schemas.microsoft.com/office/drawing/2014/main" id="{7F311622-D211-410D-A5FA-B6AE395BC43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457200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17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w to Attract more paying clients to your law practice">
            <a:extLst>
              <a:ext uri="{FF2B5EF4-FFF2-40B4-BE49-F238E27FC236}">
                <a16:creationId xmlns:a16="http://schemas.microsoft.com/office/drawing/2014/main" id="{530F6DEC-0792-4B2A-90BF-5948F3E0D7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80026" y="1353713"/>
            <a:ext cx="6231947" cy="415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19DE-AA73-46C3-9347-0CEBCDCB0D82}"/>
              </a:ext>
            </a:extLst>
          </p:cNvPr>
          <p:cNvSpPr>
            <a:spLocks noGrp="1"/>
          </p:cNvSpPr>
          <p:nvPr>
            <p:ph type="title"/>
          </p:nvPr>
        </p:nvSpPr>
        <p:spPr/>
        <p:txBody>
          <a:bodyPr/>
          <a:lstStyle/>
          <a:p>
            <a:r>
              <a:rPr lang="en-US" dirty="0"/>
              <a:t>Selenium – Automating Stuff </a:t>
            </a:r>
            <a:endParaRPr lang="en-IN" dirty="0"/>
          </a:p>
        </p:txBody>
      </p:sp>
      <p:sp>
        <p:nvSpPr>
          <p:cNvPr id="3" name="Content Placeholder 2">
            <a:extLst>
              <a:ext uri="{FF2B5EF4-FFF2-40B4-BE49-F238E27FC236}">
                <a16:creationId xmlns:a16="http://schemas.microsoft.com/office/drawing/2014/main" id="{5C835BDF-DC02-49DA-AB20-0289FBB4EA91}"/>
              </a:ext>
            </a:extLst>
          </p:cNvPr>
          <p:cNvSpPr>
            <a:spLocks noGrp="1"/>
          </p:cNvSpPr>
          <p:nvPr>
            <p:ph idx="1"/>
          </p:nvPr>
        </p:nvSpPr>
        <p:spPr/>
        <p:txBody>
          <a:bodyPr/>
          <a:lstStyle/>
          <a:p>
            <a:r>
              <a:rPr lang="en-US" dirty="0">
                <a:solidFill>
                  <a:schemeClr val="tx1"/>
                </a:solidFill>
                <a:latin typeface="urw-din"/>
              </a:rPr>
              <a:t>Selenium is a powerful tool for controlling web browsers through programs and performing browser automation. </a:t>
            </a:r>
          </a:p>
          <a:p>
            <a:r>
              <a:rPr lang="en-US" dirty="0">
                <a:solidFill>
                  <a:schemeClr val="tx1"/>
                </a:solidFill>
                <a:latin typeface="urw-din"/>
              </a:rPr>
              <a:t>It is functional for all browsers, works on all major OS and its scripts are written in various languages.</a:t>
            </a:r>
          </a:p>
          <a:p>
            <a:endParaRPr lang="en-US" dirty="0">
              <a:solidFill>
                <a:schemeClr val="tx1"/>
              </a:solidFill>
              <a:latin typeface="urw-din"/>
            </a:endParaRPr>
          </a:p>
        </p:txBody>
      </p:sp>
      <p:pic>
        <p:nvPicPr>
          <p:cNvPr id="8" name="Picture 7">
            <a:extLst>
              <a:ext uri="{FF2B5EF4-FFF2-40B4-BE49-F238E27FC236}">
                <a16:creationId xmlns:a16="http://schemas.microsoft.com/office/drawing/2014/main" id="{7C34CFF9-F42E-4738-AC14-3D18BCBDF7F6}"/>
              </a:ext>
            </a:extLst>
          </p:cNvPr>
          <p:cNvPicPr>
            <a:picLocks noChangeAspect="1"/>
          </p:cNvPicPr>
          <p:nvPr/>
        </p:nvPicPr>
        <p:blipFill>
          <a:blip r:embed="rId2"/>
          <a:stretch>
            <a:fillRect/>
          </a:stretch>
        </p:blipFill>
        <p:spPr>
          <a:xfrm>
            <a:off x="8265111" y="4240075"/>
            <a:ext cx="3926889" cy="2617926"/>
          </a:xfrm>
          <a:prstGeom prst="rect">
            <a:avLst/>
          </a:prstGeom>
        </p:spPr>
      </p:pic>
    </p:spTree>
    <p:extLst>
      <p:ext uri="{BB962C8B-B14F-4D97-AF65-F5344CB8AC3E}">
        <p14:creationId xmlns:p14="http://schemas.microsoft.com/office/powerpoint/2010/main" val="3035217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EE37-74DB-440F-B1DD-A80B31D39A25}"/>
              </a:ext>
            </a:extLst>
          </p:cNvPr>
          <p:cNvSpPr>
            <a:spLocks noGrp="1"/>
          </p:cNvSpPr>
          <p:nvPr>
            <p:ph type="title"/>
          </p:nvPr>
        </p:nvSpPr>
        <p:spPr/>
        <p:txBody>
          <a:bodyPr/>
          <a:lstStyle/>
          <a:p>
            <a:r>
              <a:rPr lang="en-US" dirty="0"/>
              <a:t>WhatsApp Bot </a:t>
            </a:r>
            <a:endParaRPr lang="en-IN" dirty="0"/>
          </a:p>
        </p:txBody>
      </p:sp>
      <p:sp>
        <p:nvSpPr>
          <p:cNvPr id="3" name="Content Placeholder 2">
            <a:extLst>
              <a:ext uri="{FF2B5EF4-FFF2-40B4-BE49-F238E27FC236}">
                <a16:creationId xmlns:a16="http://schemas.microsoft.com/office/drawing/2014/main" id="{1A97CC7D-F19B-4FB6-AD07-08E0E4E7D6CA}"/>
              </a:ext>
            </a:extLst>
          </p:cNvPr>
          <p:cNvSpPr>
            <a:spLocks noGrp="1"/>
          </p:cNvSpPr>
          <p:nvPr>
            <p:ph idx="1"/>
          </p:nvPr>
        </p:nvSpPr>
        <p:spPr/>
        <p:txBody>
          <a:bodyPr/>
          <a:lstStyle/>
          <a:p>
            <a:r>
              <a:rPr lang="en-US" dirty="0">
                <a:solidFill>
                  <a:schemeClr val="tx1"/>
                </a:solidFill>
                <a:latin typeface="urw-din"/>
              </a:rPr>
              <a:t>Automating the task of sending messages.</a:t>
            </a:r>
          </a:p>
          <a:p>
            <a:pPr marL="0" indent="0">
              <a:buNone/>
            </a:pPr>
            <a:r>
              <a:rPr lang="en-US" dirty="0">
                <a:solidFill>
                  <a:schemeClr val="tx1"/>
                </a:solidFill>
                <a:latin typeface="urw-din"/>
              </a:rPr>
              <a:t>What you will need ? </a:t>
            </a:r>
          </a:p>
          <a:p>
            <a:r>
              <a:rPr lang="en-US" dirty="0">
                <a:solidFill>
                  <a:schemeClr val="tx1"/>
                </a:solidFill>
                <a:latin typeface="urw-din"/>
              </a:rPr>
              <a:t>Selenium: pip install selenium</a:t>
            </a:r>
          </a:p>
          <a:p>
            <a:r>
              <a:rPr lang="en-US" dirty="0">
                <a:solidFill>
                  <a:schemeClr val="tx1"/>
                </a:solidFill>
                <a:latin typeface="urw-din"/>
              </a:rPr>
              <a:t> Chrome </a:t>
            </a:r>
            <a:r>
              <a:rPr lang="en-US" dirty="0" err="1">
                <a:solidFill>
                  <a:schemeClr val="tx1"/>
                </a:solidFill>
                <a:latin typeface="urw-din"/>
              </a:rPr>
              <a:t>webdriver</a:t>
            </a:r>
            <a:r>
              <a:rPr lang="en-US" dirty="0">
                <a:solidFill>
                  <a:schemeClr val="tx1"/>
                </a:solidFill>
                <a:latin typeface="urw-din"/>
              </a:rPr>
              <a:t>: </a:t>
            </a:r>
            <a:r>
              <a:rPr lang="en-US" dirty="0" err="1">
                <a:solidFill>
                  <a:schemeClr val="tx1"/>
                </a:solidFill>
                <a:latin typeface="urw-din"/>
              </a:rPr>
              <a:t>sudo</a:t>
            </a:r>
            <a:r>
              <a:rPr lang="en-US" dirty="0">
                <a:solidFill>
                  <a:schemeClr val="tx1"/>
                </a:solidFill>
                <a:latin typeface="urw-din"/>
              </a:rPr>
              <a:t> apt-get install chromium-browser or </a:t>
            </a:r>
            <a:r>
              <a:rPr lang="en-US" dirty="0">
                <a:solidFill>
                  <a:schemeClr val="tx1"/>
                </a:solidFill>
                <a:latin typeface="urw-din"/>
                <a:hlinkClick r:id="rId2"/>
              </a:rPr>
              <a:t>https://chromedriver.storage.googleapis.com/index.html?path=2.25/</a:t>
            </a:r>
            <a:endParaRPr lang="en-US" dirty="0">
              <a:solidFill>
                <a:schemeClr val="tx1"/>
              </a:solidFill>
              <a:latin typeface="urw-din"/>
            </a:endParaRPr>
          </a:p>
          <a:p>
            <a:pPr marL="0" indent="0">
              <a:buNone/>
            </a:pPr>
            <a:endParaRPr lang="en-US" dirty="0">
              <a:solidFill>
                <a:schemeClr val="tx1"/>
              </a:solidFill>
              <a:latin typeface="urw-din"/>
            </a:endParaRPr>
          </a:p>
          <a:p>
            <a:pPr marL="0" indent="0">
              <a:buNone/>
            </a:pPr>
            <a:endParaRPr lang="en-US" dirty="0">
              <a:solidFill>
                <a:schemeClr val="tx1"/>
              </a:solidFill>
              <a:latin typeface="urw-din"/>
            </a:endParaRPr>
          </a:p>
        </p:txBody>
      </p:sp>
      <p:pic>
        <p:nvPicPr>
          <p:cNvPr id="5125" name="Picture 5" descr="Sunglasses Getting Ready GIF by Dos Cocos Locos Productions">
            <a:extLst>
              <a:ext uri="{FF2B5EF4-FFF2-40B4-BE49-F238E27FC236}">
                <a16:creationId xmlns:a16="http://schemas.microsoft.com/office/drawing/2014/main" id="{F1751AD1-3FF0-4965-B955-7B2890BD773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07153" y="4729025"/>
            <a:ext cx="3784847" cy="212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89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ow to Attract more paying clients to your law practice">
            <a:extLst>
              <a:ext uri="{FF2B5EF4-FFF2-40B4-BE49-F238E27FC236}">
                <a16:creationId xmlns:a16="http://schemas.microsoft.com/office/drawing/2014/main" id="{21BAC5F9-A3C6-4B26-B7C6-5C26FD725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026" y="1353713"/>
            <a:ext cx="6231947" cy="415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82285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79</TotalTime>
  <Words>347</Words>
  <Application>Microsoft Office PowerPoint</Application>
  <PresentationFormat>Widescreen</PresentationFormat>
  <Paragraphs>35</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vt:lpstr>
      <vt:lpstr>Calibri</vt:lpstr>
      <vt:lpstr>Gill Sans MT</vt:lpstr>
      <vt:lpstr>urw-din</vt:lpstr>
      <vt:lpstr>Walbaum Display</vt:lpstr>
      <vt:lpstr>3DFloatVTI</vt:lpstr>
      <vt:lpstr>Web Scraping &amp; Automation using Python</vt:lpstr>
      <vt:lpstr>What is Web Scraping?</vt:lpstr>
      <vt:lpstr>Where can we Scrape Data from?</vt:lpstr>
      <vt:lpstr>Steps involved in web scraping:</vt:lpstr>
      <vt:lpstr>Tools you need:</vt:lpstr>
      <vt:lpstr>PowerPoint Presentation</vt:lpstr>
      <vt:lpstr>Selenium – Automating Stuff </vt:lpstr>
      <vt:lpstr>WhatsApp Bot </vt:lpstr>
      <vt:lpstr>PowerPoint Presentation</vt:lpstr>
      <vt:lpstr>Giveaways: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 &amp; Automation using Python</dc:title>
  <dc:creator>Vaibhav Lakhani</dc:creator>
  <cp:lastModifiedBy>Vaibhav Lakhani</cp:lastModifiedBy>
  <cp:revision>10</cp:revision>
  <dcterms:created xsi:type="dcterms:W3CDTF">2021-03-15T14:02:57Z</dcterms:created>
  <dcterms:modified xsi:type="dcterms:W3CDTF">2021-03-19T13:14:01Z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